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7" r:id="rId2"/>
    <p:sldId id="328" r:id="rId3"/>
    <p:sldId id="329" r:id="rId4"/>
    <p:sldId id="330" r:id="rId5"/>
    <p:sldId id="331" r:id="rId6"/>
    <p:sldId id="332" r:id="rId7"/>
    <p:sldId id="333" r:id="rId8"/>
    <p:sldId id="338" r:id="rId9"/>
    <p:sldId id="336" r:id="rId10"/>
    <p:sldId id="337" r:id="rId11"/>
    <p:sldId id="334" r:id="rId12"/>
    <p:sldId id="288" r:id="rId13"/>
    <p:sldId id="290" r:id="rId14"/>
    <p:sldId id="292" r:id="rId15"/>
    <p:sldId id="261" r:id="rId16"/>
    <p:sldId id="315" r:id="rId17"/>
    <p:sldId id="314" r:id="rId18"/>
    <p:sldId id="277" r:id="rId19"/>
    <p:sldId id="278" r:id="rId20"/>
    <p:sldId id="304" r:id="rId21"/>
    <p:sldId id="305" r:id="rId22"/>
    <p:sldId id="335" r:id="rId23"/>
    <p:sldId id="320" r:id="rId24"/>
    <p:sldId id="271" r:id="rId25"/>
    <p:sldId id="27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000099"/>
    <a:srgbClr val="3366FF"/>
    <a:srgbClr val="58267E"/>
    <a:srgbClr val="C5DEED"/>
    <a:srgbClr val="9999FF"/>
    <a:srgbClr val="6699FF"/>
    <a:srgbClr val="ADB9C7"/>
    <a:srgbClr val="AFBBC9"/>
    <a:srgbClr val="A6B3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737" autoAdjust="0"/>
  </p:normalViewPr>
  <p:slideViewPr>
    <p:cSldViewPr>
      <p:cViewPr>
        <p:scale>
          <a:sx n="62" d="100"/>
          <a:sy n="62" d="100"/>
        </p:scale>
        <p:origin x="-137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91CCF-33E4-4154-8A0F-35C50400F36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4A0830-FC63-4E14-9627-3CD5999CE13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1 этап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57D937E-4487-4501-9FCD-00497D86A0EA}" type="parTrans" cxnId="{178B55E2-A474-4FBF-ACD5-77C908049EDB}">
      <dgm:prSet/>
      <dgm:spPr/>
      <dgm:t>
        <a:bodyPr/>
        <a:lstStyle/>
        <a:p>
          <a:endParaRPr lang="ru-RU"/>
        </a:p>
      </dgm:t>
    </dgm:pt>
    <dgm:pt modelId="{8A4726E8-72CA-4242-81F6-CA789B5D320F}" type="sibTrans" cxnId="{178B55E2-A474-4FBF-ACD5-77C908049EDB}">
      <dgm:prSet/>
      <dgm:spPr/>
      <dgm:t>
        <a:bodyPr/>
        <a:lstStyle/>
        <a:p>
          <a:endParaRPr lang="ru-RU"/>
        </a:p>
      </dgm:t>
    </dgm:pt>
    <dgm:pt modelId="{19E0D721-1ED6-4F9B-8F4A-2790CE4334B3}">
      <dgm:prSet phldrT="[Текст]"/>
      <dgm:spPr/>
      <dgm:t>
        <a:bodyPr/>
        <a:lstStyle/>
        <a:p>
          <a:r>
            <a:rPr lang="ru-RU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Предпроектный</a:t>
          </a:r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анализ систем учета , АСУ ТП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438B30-FFC9-467E-9A38-1890C0D5676D}" type="parTrans" cxnId="{3E73C5EF-40D9-4D68-B1D2-B58A70DF7431}">
      <dgm:prSet/>
      <dgm:spPr/>
      <dgm:t>
        <a:bodyPr/>
        <a:lstStyle/>
        <a:p>
          <a:endParaRPr lang="ru-RU"/>
        </a:p>
      </dgm:t>
    </dgm:pt>
    <dgm:pt modelId="{A9BB9BE5-F311-4CF0-8794-13F177ABA9BB}" type="sibTrans" cxnId="{3E73C5EF-40D9-4D68-B1D2-B58A70DF7431}">
      <dgm:prSet/>
      <dgm:spPr/>
      <dgm:t>
        <a:bodyPr/>
        <a:lstStyle/>
        <a:p>
          <a:endParaRPr lang="ru-RU"/>
        </a:p>
      </dgm:t>
    </dgm:pt>
    <dgm:pt modelId="{1F2D54AA-D022-4CD0-8ED8-FEE52554258F}">
      <dgm:prSet phldrT="[Текст]"/>
      <dgm:spPr/>
      <dgm:t>
        <a:bodyPr/>
        <a:lstStyle/>
        <a:p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Разработка и утверждение ТЗ Заказчиком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D05C5C-083D-499C-B253-A4FCAB0D70B7}" type="parTrans" cxnId="{03F868C1-4B9D-4F14-A48F-5C82BEA42C22}">
      <dgm:prSet/>
      <dgm:spPr/>
      <dgm:t>
        <a:bodyPr/>
        <a:lstStyle/>
        <a:p>
          <a:endParaRPr lang="ru-RU"/>
        </a:p>
      </dgm:t>
    </dgm:pt>
    <dgm:pt modelId="{8231472D-9AB9-455F-9F9D-2BF789E09033}" type="sibTrans" cxnId="{03F868C1-4B9D-4F14-A48F-5C82BEA42C22}">
      <dgm:prSet/>
      <dgm:spPr/>
      <dgm:t>
        <a:bodyPr/>
        <a:lstStyle/>
        <a:p>
          <a:endParaRPr lang="ru-RU"/>
        </a:p>
      </dgm:t>
    </dgm:pt>
    <dgm:pt modelId="{F4055E7E-EBEC-4F10-A392-5B72F84AEB6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2этап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5E852BA-97E9-4DD2-84ED-96DC5ECA2596}" type="parTrans" cxnId="{8A710FE9-AF2B-4E18-8DD9-3489336D7E46}">
      <dgm:prSet/>
      <dgm:spPr/>
      <dgm:t>
        <a:bodyPr/>
        <a:lstStyle/>
        <a:p>
          <a:endParaRPr lang="ru-RU"/>
        </a:p>
      </dgm:t>
    </dgm:pt>
    <dgm:pt modelId="{EEDCF431-04E7-43E6-B8C4-A9B617E9256B}" type="sibTrans" cxnId="{8A710FE9-AF2B-4E18-8DD9-3489336D7E46}">
      <dgm:prSet/>
      <dgm:spPr/>
      <dgm:t>
        <a:bodyPr/>
        <a:lstStyle/>
        <a:p>
          <a:endParaRPr lang="ru-RU"/>
        </a:p>
      </dgm:t>
    </dgm:pt>
    <dgm:pt modelId="{6B5C0FB3-569C-427C-A089-AE223BB467B9}">
      <dgm:prSet phldrT="[Текст]"/>
      <dgm:spPr/>
      <dgm:t>
        <a:bodyPr/>
        <a:lstStyle/>
        <a:p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Проектирование АСУ ЭП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4E5FA0-9E65-495F-80B2-98646DB46800}" type="parTrans" cxnId="{62F3BFDA-6BDB-41E3-8B16-2D445AC0CF04}">
      <dgm:prSet/>
      <dgm:spPr/>
      <dgm:t>
        <a:bodyPr/>
        <a:lstStyle/>
        <a:p>
          <a:endParaRPr lang="ru-RU"/>
        </a:p>
      </dgm:t>
    </dgm:pt>
    <dgm:pt modelId="{02D5E3BD-2381-4500-B37F-A01D80C76BFA}" type="sibTrans" cxnId="{62F3BFDA-6BDB-41E3-8B16-2D445AC0CF04}">
      <dgm:prSet/>
      <dgm:spPr/>
      <dgm:t>
        <a:bodyPr/>
        <a:lstStyle/>
        <a:p>
          <a:endParaRPr lang="ru-RU"/>
        </a:p>
      </dgm:t>
    </dgm:pt>
    <dgm:pt modelId="{F6EA6C4F-DB7A-47FD-BABE-1F1CEE3BD086}">
      <dgm:prSet phldrT="[Текст]"/>
      <dgm:spPr/>
      <dgm:t>
        <a:bodyPr/>
        <a:lstStyle/>
        <a:p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Внедрение АСУ ЭП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2F8AC7-FC13-4AFB-957A-6C537D8D3665}" type="parTrans" cxnId="{ADC380F6-F96B-43BE-B03E-7DA67F7F277E}">
      <dgm:prSet/>
      <dgm:spPr/>
      <dgm:t>
        <a:bodyPr/>
        <a:lstStyle/>
        <a:p>
          <a:endParaRPr lang="ru-RU"/>
        </a:p>
      </dgm:t>
    </dgm:pt>
    <dgm:pt modelId="{84316ED7-0522-4EB3-909E-B1F3F2F25747}" type="sibTrans" cxnId="{ADC380F6-F96B-43BE-B03E-7DA67F7F277E}">
      <dgm:prSet/>
      <dgm:spPr/>
      <dgm:t>
        <a:bodyPr/>
        <a:lstStyle/>
        <a:p>
          <a:endParaRPr lang="ru-RU"/>
        </a:p>
      </dgm:t>
    </dgm:pt>
    <dgm:pt modelId="{28126117-C9B5-4E29-AC01-228E2FA7787C}">
      <dgm:prSet phldrT="[Текст]"/>
      <dgm:spPr/>
      <dgm:t>
        <a:bodyPr/>
        <a:lstStyle/>
        <a:p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Разработка и внедрение СТП, обучение персонала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A09720-B809-468F-9223-28EBCBEF2150}" type="parTrans" cxnId="{193B6501-D9F6-4E0B-9289-1F25DF4C9FDD}">
      <dgm:prSet/>
      <dgm:spPr/>
      <dgm:t>
        <a:bodyPr/>
        <a:lstStyle/>
        <a:p>
          <a:endParaRPr lang="ru-RU"/>
        </a:p>
      </dgm:t>
    </dgm:pt>
    <dgm:pt modelId="{C2C69E6B-7AFA-4441-B7D9-B4F20D477E95}" type="sibTrans" cxnId="{193B6501-D9F6-4E0B-9289-1F25DF4C9FDD}">
      <dgm:prSet/>
      <dgm:spPr/>
      <dgm:t>
        <a:bodyPr/>
        <a:lstStyle/>
        <a:p>
          <a:endParaRPr lang="ru-RU"/>
        </a:p>
      </dgm:t>
    </dgm:pt>
    <dgm:pt modelId="{145EB099-7E5A-43E3-A7A2-E9D7679C8DE9}">
      <dgm:prSet phldrT="[Текст]"/>
      <dgm:spPr/>
      <dgm:t>
        <a:bodyPr/>
        <a:lstStyle/>
        <a:p>
          <a:r>
            <a: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Сертификация предприятия по ГОСТ Р ИСО 50001</a:t>
          </a:r>
          <a:endParaRPr lang="ru-RU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757DFA-2DF4-4339-B3A0-5C2CE3FCE2B8}" type="parTrans" cxnId="{6B4B6CF8-F6D7-4DA4-9F66-80527DF3A5B9}">
      <dgm:prSet/>
      <dgm:spPr/>
      <dgm:t>
        <a:bodyPr/>
        <a:lstStyle/>
        <a:p>
          <a:endParaRPr lang="ru-RU"/>
        </a:p>
      </dgm:t>
    </dgm:pt>
    <dgm:pt modelId="{E938A023-B4C9-4E6C-9BAF-4A8CEDF1307B}" type="sibTrans" cxnId="{6B4B6CF8-F6D7-4DA4-9F66-80527DF3A5B9}">
      <dgm:prSet/>
      <dgm:spPr/>
      <dgm:t>
        <a:bodyPr/>
        <a:lstStyle/>
        <a:p>
          <a:endParaRPr lang="ru-RU"/>
        </a:p>
      </dgm:t>
    </dgm:pt>
    <dgm:pt modelId="{AE4B0696-585A-4AD1-8303-146C85C4D13D}" type="pres">
      <dgm:prSet presAssocID="{37A91CCF-33E4-4154-8A0F-35C50400F3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AFC3C9-91F7-46E6-B836-B2C9F01BE038}" type="pres">
      <dgm:prSet presAssocID="{574A0830-FC63-4E14-9627-3CD5999CE131}" presName="composite" presStyleCnt="0"/>
      <dgm:spPr/>
    </dgm:pt>
    <dgm:pt modelId="{9C213F32-8790-4E04-83A4-64B56BA73DB8}" type="pres">
      <dgm:prSet presAssocID="{574A0830-FC63-4E14-9627-3CD5999CE13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485E6-6F71-4152-A743-6B23D66BF930}" type="pres">
      <dgm:prSet presAssocID="{574A0830-FC63-4E14-9627-3CD5999CE13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5F409-C5C9-43A8-9AFD-23ABE2110D01}" type="pres">
      <dgm:prSet presAssocID="{8A4726E8-72CA-4242-81F6-CA789B5D320F}" presName="sp" presStyleCnt="0"/>
      <dgm:spPr/>
    </dgm:pt>
    <dgm:pt modelId="{9DDC3CB0-E92C-409F-AAE6-66B22F71D7DD}" type="pres">
      <dgm:prSet presAssocID="{F4055E7E-EBEC-4F10-A392-5B72F84AEB6D}" presName="composite" presStyleCnt="0"/>
      <dgm:spPr/>
    </dgm:pt>
    <dgm:pt modelId="{9E32CED4-5D36-44E6-8764-29486B4EEA3C}" type="pres">
      <dgm:prSet presAssocID="{F4055E7E-EBEC-4F10-A392-5B72F84AEB6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C69CD-48FE-4B65-AEFB-3AECEBD9D14E}" type="pres">
      <dgm:prSet presAssocID="{F4055E7E-EBEC-4F10-A392-5B72F84AEB6D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E96A15-D36C-4C37-82FC-32DF7D23C464}" type="presOf" srcId="{145EB099-7E5A-43E3-A7A2-E9D7679C8DE9}" destId="{214C69CD-48FE-4B65-AEFB-3AECEBD9D14E}" srcOrd="0" destOrd="3" presId="urn:microsoft.com/office/officeart/2005/8/layout/chevron2"/>
    <dgm:cxn modelId="{E3126FB7-BD57-42BE-BC10-72134ACC7F8B}" type="presOf" srcId="{28126117-C9B5-4E29-AC01-228E2FA7787C}" destId="{214C69CD-48FE-4B65-AEFB-3AECEBD9D14E}" srcOrd="0" destOrd="2" presId="urn:microsoft.com/office/officeart/2005/8/layout/chevron2"/>
    <dgm:cxn modelId="{6B4B6CF8-F6D7-4DA4-9F66-80527DF3A5B9}" srcId="{F4055E7E-EBEC-4F10-A392-5B72F84AEB6D}" destId="{145EB099-7E5A-43E3-A7A2-E9D7679C8DE9}" srcOrd="3" destOrd="0" parTransId="{2B757DFA-2DF4-4339-B3A0-5C2CE3FCE2B8}" sibTransId="{E938A023-B4C9-4E6C-9BAF-4A8CEDF1307B}"/>
    <dgm:cxn modelId="{03F868C1-4B9D-4F14-A48F-5C82BEA42C22}" srcId="{574A0830-FC63-4E14-9627-3CD5999CE131}" destId="{1F2D54AA-D022-4CD0-8ED8-FEE52554258F}" srcOrd="1" destOrd="0" parTransId="{2DD05C5C-083D-499C-B253-A4FCAB0D70B7}" sibTransId="{8231472D-9AB9-455F-9F9D-2BF789E09033}"/>
    <dgm:cxn modelId="{CDC25720-796A-46A8-9E28-112309D1DA35}" type="presOf" srcId="{37A91CCF-33E4-4154-8A0F-35C50400F364}" destId="{AE4B0696-585A-4AD1-8303-146C85C4D13D}" srcOrd="0" destOrd="0" presId="urn:microsoft.com/office/officeart/2005/8/layout/chevron2"/>
    <dgm:cxn modelId="{178B55E2-A474-4FBF-ACD5-77C908049EDB}" srcId="{37A91CCF-33E4-4154-8A0F-35C50400F364}" destId="{574A0830-FC63-4E14-9627-3CD5999CE131}" srcOrd="0" destOrd="0" parTransId="{957D937E-4487-4501-9FCD-00497D86A0EA}" sibTransId="{8A4726E8-72CA-4242-81F6-CA789B5D320F}"/>
    <dgm:cxn modelId="{37700963-1BAD-47E0-B8AB-AFB3B74460F3}" type="presOf" srcId="{F6EA6C4F-DB7A-47FD-BABE-1F1CEE3BD086}" destId="{214C69CD-48FE-4B65-AEFB-3AECEBD9D14E}" srcOrd="0" destOrd="1" presId="urn:microsoft.com/office/officeart/2005/8/layout/chevron2"/>
    <dgm:cxn modelId="{2B201A80-139C-4890-8A66-AF1E97A23E2D}" type="presOf" srcId="{574A0830-FC63-4E14-9627-3CD5999CE131}" destId="{9C213F32-8790-4E04-83A4-64B56BA73DB8}" srcOrd="0" destOrd="0" presId="urn:microsoft.com/office/officeart/2005/8/layout/chevron2"/>
    <dgm:cxn modelId="{193B6501-D9F6-4E0B-9289-1F25DF4C9FDD}" srcId="{F4055E7E-EBEC-4F10-A392-5B72F84AEB6D}" destId="{28126117-C9B5-4E29-AC01-228E2FA7787C}" srcOrd="2" destOrd="0" parTransId="{A3A09720-B809-468F-9223-28EBCBEF2150}" sibTransId="{C2C69E6B-7AFA-4441-B7D9-B4F20D477E95}"/>
    <dgm:cxn modelId="{ADC380F6-F96B-43BE-B03E-7DA67F7F277E}" srcId="{F4055E7E-EBEC-4F10-A392-5B72F84AEB6D}" destId="{F6EA6C4F-DB7A-47FD-BABE-1F1CEE3BD086}" srcOrd="1" destOrd="0" parTransId="{CE2F8AC7-FC13-4AFB-957A-6C537D8D3665}" sibTransId="{84316ED7-0522-4EB3-909E-B1F3F2F25747}"/>
    <dgm:cxn modelId="{3E73C5EF-40D9-4D68-B1D2-B58A70DF7431}" srcId="{574A0830-FC63-4E14-9627-3CD5999CE131}" destId="{19E0D721-1ED6-4F9B-8F4A-2790CE4334B3}" srcOrd="0" destOrd="0" parTransId="{CB438B30-FFC9-467E-9A38-1890C0D5676D}" sibTransId="{A9BB9BE5-F311-4CF0-8794-13F177ABA9BB}"/>
    <dgm:cxn modelId="{07FE6D4B-AF90-43E1-8BBC-9F391E6B8905}" type="presOf" srcId="{1F2D54AA-D022-4CD0-8ED8-FEE52554258F}" destId="{32D485E6-6F71-4152-A743-6B23D66BF930}" srcOrd="0" destOrd="1" presId="urn:microsoft.com/office/officeart/2005/8/layout/chevron2"/>
    <dgm:cxn modelId="{8A710FE9-AF2B-4E18-8DD9-3489336D7E46}" srcId="{37A91CCF-33E4-4154-8A0F-35C50400F364}" destId="{F4055E7E-EBEC-4F10-A392-5B72F84AEB6D}" srcOrd="1" destOrd="0" parTransId="{45E852BA-97E9-4DD2-84ED-96DC5ECA2596}" sibTransId="{EEDCF431-04E7-43E6-B8C4-A9B617E9256B}"/>
    <dgm:cxn modelId="{62F3BFDA-6BDB-41E3-8B16-2D445AC0CF04}" srcId="{F4055E7E-EBEC-4F10-A392-5B72F84AEB6D}" destId="{6B5C0FB3-569C-427C-A089-AE223BB467B9}" srcOrd="0" destOrd="0" parTransId="{A44E5FA0-9E65-495F-80B2-98646DB46800}" sibTransId="{02D5E3BD-2381-4500-B37F-A01D80C76BFA}"/>
    <dgm:cxn modelId="{A9797186-F72D-4C20-9361-5E4F62536464}" type="presOf" srcId="{19E0D721-1ED6-4F9B-8F4A-2790CE4334B3}" destId="{32D485E6-6F71-4152-A743-6B23D66BF930}" srcOrd="0" destOrd="0" presId="urn:microsoft.com/office/officeart/2005/8/layout/chevron2"/>
    <dgm:cxn modelId="{D5B575ED-532D-408E-8B07-A7C3F71A0D98}" type="presOf" srcId="{6B5C0FB3-569C-427C-A089-AE223BB467B9}" destId="{214C69CD-48FE-4B65-AEFB-3AECEBD9D14E}" srcOrd="0" destOrd="0" presId="urn:microsoft.com/office/officeart/2005/8/layout/chevron2"/>
    <dgm:cxn modelId="{338F8291-AD53-4454-ADDE-127E17AA3C5B}" type="presOf" srcId="{F4055E7E-EBEC-4F10-A392-5B72F84AEB6D}" destId="{9E32CED4-5D36-44E6-8764-29486B4EEA3C}" srcOrd="0" destOrd="0" presId="urn:microsoft.com/office/officeart/2005/8/layout/chevron2"/>
    <dgm:cxn modelId="{34E5C930-A728-4584-9645-A5366CA2BF4E}" type="presParOf" srcId="{AE4B0696-585A-4AD1-8303-146C85C4D13D}" destId="{75AFC3C9-91F7-46E6-B836-B2C9F01BE038}" srcOrd="0" destOrd="0" presId="urn:microsoft.com/office/officeart/2005/8/layout/chevron2"/>
    <dgm:cxn modelId="{F1600BAB-DF55-4678-8C32-99966D1312F4}" type="presParOf" srcId="{75AFC3C9-91F7-46E6-B836-B2C9F01BE038}" destId="{9C213F32-8790-4E04-83A4-64B56BA73DB8}" srcOrd="0" destOrd="0" presId="urn:microsoft.com/office/officeart/2005/8/layout/chevron2"/>
    <dgm:cxn modelId="{8A6C5998-0804-42B3-99B4-B3040236D34E}" type="presParOf" srcId="{75AFC3C9-91F7-46E6-B836-B2C9F01BE038}" destId="{32D485E6-6F71-4152-A743-6B23D66BF930}" srcOrd="1" destOrd="0" presId="urn:microsoft.com/office/officeart/2005/8/layout/chevron2"/>
    <dgm:cxn modelId="{4670E073-E941-4012-BC81-CA175274A8AB}" type="presParOf" srcId="{AE4B0696-585A-4AD1-8303-146C85C4D13D}" destId="{FCB5F409-C5C9-43A8-9AFD-23ABE2110D01}" srcOrd="1" destOrd="0" presId="urn:microsoft.com/office/officeart/2005/8/layout/chevron2"/>
    <dgm:cxn modelId="{C9C9EAD6-3D46-4EF3-A660-E560AD270477}" type="presParOf" srcId="{AE4B0696-585A-4AD1-8303-146C85C4D13D}" destId="{9DDC3CB0-E92C-409F-AAE6-66B22F71D7DD}" srcOrd="2" destOrd="0" presId="urn:microsoft.com/office/officeart/2005/8/layout/chevron2"/>
    <dgm:cxn modelId="{EC144A50-ACBF-4CAF-B062-7797AFBA03AE}" type="presParOf" srcId="{9DDC3CB0-E92C-409F-AAE6-66B22F71D7DD}" destId="{9E32CED4-5D36-44E6-8764-29486B4EEA3C}" srcOrd="0" destOrd="0" presId="urn:microsoft.com/office/officeart/2005/8/layout/chevron2"/>
    <dgm:cxn modelId="{2606A828-2F19-4390-AFB3-7F8D31834D25}" type="presParOf" srcId="{9DDC3CB0-E92C-409F-AAE6-66B22F71D7DD}" destId="{214C69CD-48FE-4B65-AEFB-3AECEBD9D14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213F32-8790-4E04-83A4-64B56BA73DB8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latin typeface="Times New Roman" pitchFamily="18" charset="0"/>
              <a:cs typeface="Times New Roman" pitchFamily="18" charset="0"/>
            </a:rPr>
            <a:t>1 этап</a:t>
          </a:r>
          <a:endParaRPr lang="ru-RU" sz="4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60662" y="361516"/>
        <a:ext cx="2404417" cy="1683092"/>
      </dsp:txXfrm>
    </dsp:sp>
    <dsp:sp modelId="{32D485E6-6F71-4152-A743-6B23D66BF930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Предпроектный</a:t>
          </a: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 анализ систем учета , АСУ ТП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Разработка и утверждение ТЗ Заказчиком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74910" y="-2490964"/>
        <a:ext cx="1562871" cy="6546507"/>
      </dsp:txXfrm>
    </dsp:sp>
    <dsp:sp modelId="{9E32CED4-5D36-44E6-8764-29486B4EEA3C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kern="1200" dirty="0" smtClean="0">
              <a:latin typeface="Times New Roman" pitchFamily="18" charset="0"/>
              <a:cs typeface="Times New Roman" pitchFamily="18" charset="0"/>
            </a:rPr>
            <a:t>2этап</a:t>
          </a:r>
          <a:endParaRPr lang="ru-RU" sz="4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60662" y="2481354"/>
        <a:ext cx="2404417" cy="1683092"/>
      </dsp:txXfrm>
    </dsp:sp>
    <dsp:sp modelId="{214C69CD-48FE-4B65-AEFB-3AECEBD9D14E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Проектирование АСУ ЭП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Внедрение АСУ ЭП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Разработка и внедрение СТП, обучение персонала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Сертификация предприятия по ГОСТ Р ИСО 50001</a:t>
          </a:r>
          <a:endParaRPr lang="ru-RU" sz="2100" kern="1200" dirty="0">
            <a:solidFill>
              <a:srgbClr val="000099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74910" y="-371126"/>
        <a:ext cx="1562871" cy="6546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712052-6E10-44E8-BF2C-3C3CC62BAE16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A20D2C-1187-4502-8597-755136D23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6375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516AC7-4B57-4E6F-BD4E-EA4EB335B582}" type="datetimeFigureOut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1769C07-0A60-4559-9F2C-FF8F1A8B2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7474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C861-5AA8-46AB-9181-FC6674FD6498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EFAAB-4203-4A00-8D66-D5EFD53A2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4EAD8-8E62-4D5F-880A-4BE49DF46658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EEC-0BFC-4626-9AE8-09AFF9F70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8AC8-36E7-47B8-AB2C-3157A2495733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9D9D-278B-42C2-91E3-58180FBB7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E5E25-48F2-4CDC-9D45-1CFF3C0E7796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4A8C-36F0-4691-B072-7F795CFD8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02DC-46EA-4F54-A3C4-020855CCC76B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B5AB8-3559-4751-94EF-15421FFD9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BEF41-F3B9-4FF6-850D-4D6E6928088D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F83D-71F0-4869-9142-8AFF91FEF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C4334-2084-48F8-89FD-20AE95D4F884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C1C9-91D1-465A-8D1F-5F459DADA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3FF52-CFA1-411B-B0BD-05E9CC33C18B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923F-788E-49E9-8906-91D53CF89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A9821-B1BA-4A97-A3B1-3D6BBC03498E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79B8C-FCB2-4DDB-9BC2-A66B5D81B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F596-5B9C-4E39-AD70-11E061A5509C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BF66-1F36-45E5-9B16-3FED53BDE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C4813-7A13-4F61-AA90-651E1E9BB844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6586E-9FFD-4D6F-8EDE-A5751639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F678A-30D8-4FE2-8495-8F0F6A3C6EF2}" type="datetime1">
              <a:rPr lang="ru-RU"/>
              <a:pPr>
                <a:defRPr/>
              </a:pPr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4EAEE2-B21A-433D-9C92-5F37A7DA3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D4A8C-36F0-4691-B072-7F795CFD878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10001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ГАУ «Центр энергосберегающих технологий РТ при КМ РТ»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6322469"/>
            <a:ext cx="5857884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58267E"/>
                </a:solidFill>
                <a:latin typeface="Times New Roman" pitchFamily="18" charset="0"/>
              </a:rPr>
              <a:t>г. Казань, ул. </a:t>
            </a:r>
            <a:r>
              <a:rPr lang="ru-RU" b="1" dirty="0" err="1" smtClean="0">
                <a:solidFill>
                  <a:srgbClr val="58267E"/>
                </a:solidFill>
                <a:latin typeface="Times New Roman" pitchFamily="18" charset="0"/>
              </a:rPr>
              <a:t>Ак</a:t>
            </a:r>
            <a:r>
              <a:rPr lang="ru-RU" b="1" dirty="0" smtClean="0">
                <a:solidFill>
                  <a:srgbClr val="58267E"/>
                </a:solidFill>
                <a:latin typeface="Times New Roman" pitchFamily="18" charset="0"/>
              </a:rPr>
              <a:t>. Губкина, 50, е</a:t>
            </a:r>
            <a:r>
              <a:rPr lang="en-US" b="1" dirty="0" smtClean="0">
                <a:solidFill>
                  <a:srgbClr val="58267E"/>
                </a:solidFill>
                <a:latin typeface="Times New Roman" pitchFamily="18" charset="0"/>
              </a:rPr>
              <a:t>-mail</a:t>
            </a:r>
            <a:r>
              <a:rPr lang="ru-RU" b="1" dirty="0" smtClean="0">
                <a:solidFill>
                  <a:srgbClr val="58267E"/>
                </a:solidFill>
                <a:latin typeface="Times New Roman" pitchFamily="18" charset="0"/>
              </a:rPr>
              <a:t>: </a:t>
            </a:r>
            <a:r>
              <a:rPr lang="en-US" b="1" dirty="0" smtClean="0">
                <a:solidFill>
                  <a:srgbClr val="58267E"/>
                </a:solidFill>
                <a:latin typeface="Times New Roman" pitchFamily="18" charset="0"/>
              </a:rPr>
              <a:t>info@cetrt.ru</a:t>
            </a:r>
            <a:endParaRPr lang="ru-RU" b="1" dirty="0" smtClean="0">
              <a:solidFill>
                <a:srgbClr val="58267E"/>
              </a:solidFill>
              <a:latin typeface="Times New Roman" pitchFamily="18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58267E"/>
                </a:solidFill>
                <a:latin typeface="Times New Roman" pitchFamily="18" charset="0"/>
              </a:rPr>
              <a:t> тел. (843) 272 19 21(31), факс 2 72 99 69</a:t>
            </a:r>
          </a:p>
        </p:txBody>
      </p:sp>
      <p:sp>
        <p:nvSpPr>
          <p:cNvPr id="6" name="Скругленный прямоугольник 4"/>
          <p:cNvSpPr>
            <a:spLocks noChangeArrowheads="1"/>
          </p:cNvSpPr>
          <p:nvPr/>
        </p:nvSpPr>
        <p:spPr bwMode="auto">
          <a:xfrm>
            <a:off x="857224" y="1643050"/>
            <a:ext cx="7715272" cy="264320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fontAlgn="auto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энергией – основной приоритет энергосбережения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79B8C-FCB2-4DDB-9BC2-A66B5D81B94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572560" cy="50720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6" name="Группа 46"/>
          <p:cNvGrpSpPr/>
          <p:nvPr/>
        </p:nvGrpSpPr>
        <p:grpSpPr>
          <a:xfrm>
            <a:off x="1142976" y="2214554"/>
            <a:ext cx="3500462" cy="3286148"/>
            <a:chOff x="1142976" y="1857364"/>
            <a:chExt cx="3500462" cy="3286148"/>
          </a:xfrm>
        </p:grpSpPr>
        <p:sp>
          <p:nvSpPr>
            <p:cNvPr id="4" name="Овал 3"/>
            <p:cNvSpPr/>
            <p:nvPr/>
          </p:nvSpPr>
          <p:spPr>
            <a:xfrm>
              <a:off x="1142976" y="1857364"/>
              <a:ext cx="3500462" cy="3286148"/>
            </a:xfrm>
            <a:prstGeom prst="ellipse">
              <a:avLst/>
            </a:prstGeom>
            <a:solidFill>
              <a:srgbClr val="6699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387194" y="1939518"/>
              <a:ext cx="3012025" cy="2846804"/>
            </a:xfrm>
            <a:prstGeom prst="ellipse">
              <a:avLst/>
            </a:prstGeom>
            <a:solidFill>
              <a:srgbClr val="78A6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</a:rPr>
                <a:t>Мероприятия</a:t>
              </a:r>
              <a:endParaRPr lang="ru-RU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2149712">
              <a:off x="3000574" y="2277567"/>
              <a:ext cx="1259877" cy="360185"/>
            </a:xfrm>
            <a:prstGeom prst="ellipse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45"/>
          <p:cNvGrpSpPr/>
          <p:nvPr/>
        </p:nvGrpSpPr>
        <p:grpSpPr>
          <a:xfrm>
            <a:off x="4643438" y="2285992"/>
            <a:ext cx="3500462" cy="3286148"/>
            <a:chOff x="4643438" y="1928802"/>
            <a:chExt cx="3500462" cy="3286148"/>
          </a:xfrm>
        </p:grpSpPr>
        <p:sp>
          <p:nvSpPr>
            <p:cNvPr id="14" name="Овал 13"/>
            <p:cNvSpPr/>
            <p:nvPr/>
          </p:nvSpPr>
          <p:spPr>
            <a:xfrm>
              <a:off x="4643438" y="1928802"/>
              <a:ext cx="3500462" cy="3286148"/>
            </a:xfrm>
            <a:prstGeom prst="ellipse">
              <a:avLst/>
            </a:prstGeom>
            <a:solidFill>
              <a:srgbClr val="6699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887656" y="2010956"/>
              <a:ext cx="3012025" cy="2793226"/>
            </a:xfrm>
            <a:prstGeom prst="ellipse">
              <a:avLst/>
            </a:prstGeom>
            <a:solidFill>
              <a:srgbClr val="79A6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00099"/>
                  </a:solidFill>
                </a:rPr>
                <a:t>Энергия</a:t>
              </a:r>
              <a:endParaRPr lang="ru-RU" sz="2000" b="1" dirty="0">
                <a:solidFill>
                  <a:srgbClr val="000099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 rot="2149712">
              <a:off x="6501036" y="2349005"/>
              <a:ext cx="1259877" cy="360185"/>
            </a:xfrm>
            <a:prstGeom prst="ellipse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928926" y="1785926"/>
            <a:ext cx="3500462" cy="571504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План (Лимит)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57620" y="3429000"/>
            <a:ext cx="1714512" cy="357190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Корректировка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8" y="3286124"/>
            <a:ext cx="1500198" cy="357190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Выполнение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5286388"/>
            <a:ext cx="1428760" cy="357190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Контроль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5008" y="5286388"/>
            <a:ext cx="1428760" cy="357190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Мониторинг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58082" y="3571876"/>
            <a:ext cx="1428760" cy="357190"/>
          </a:xfrm>
          <a:prstGeom prst="rect">
            <a:avLst/>
          </a:prstGeom>
          <a:solidFill>
            <a:srgbClr val="81D5A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Управление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357166"/>
            <a:ext cx="524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Процесс управления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6838950" y="2011365"/>
            <a:ext cx="1498600" cy="987425"/>
          </a:xfrm>
          <a:custGeom>
            <a:avLst/>
            <a:gdLst>
              <a:gd name="connsiteX0" fmla="*/ 0 w 1498600"/>
              <a:gd name="connsiteY0" fmla="*/ 12700 h 987425"/>
              <a:gd name="connsiteX1" fmla="*/ 552450 w 1498600"/>
              <a:gd name="connsiteY1" fmla="*/ 41275 h 987425"/>
              <a:gd name="connsiteX2" fmla="*/ 990600 w 1498600"/>
              <a:gd name="connsiteY2" fmla="*/ 260350 h 987425"/>
              <a:gd name="connsiteX3" fmla="*/ 1323975 w 1498600"/>
              <a:gd name="connsiteY3" fmla="*/ 698500 h 987425"/>
              <a:gd name="connsiteX4" fmla="*/ 1485900 w 1498600"/>
              <a:gd name="connsiteY4" fmla="*/ 984250 h 987425"/>
              <a:gd name="connsiteX5" fmla="*/ 1400175 w 1498600"/>
              <a:gd name="connsiteY5" fmla="*/ 717550 h 98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600" h="987425">
                <a:moveTo>
                  <a:pt x="0" y="12700"/>
                </a:moveTo>
                <a:cubicBezTo>
                  <a:pt x="193675" y="6350"/>
                  <a:pt x="387350" y="0"/>
                  <a:pt x="552450" y="41275"/>
                </a:cubicBezTo>
                <a:cubicBezTo>
                  <a:pt x="717550" y="82550"/>
                  <a:pt x="862013" y="150813"/>
                  <a:pt x="990600" y="260350"/>
                </a:cubicBezTo>
                <a:cubicBezTo>
                  <a:pt x="1119187" y="369887"/>
                  <a:pt x="1241425" y="577850"/>
                  <a:pt x="1323975" y="698500"/>
                </a:cubicBezTo>
                <a:cubicBezTo>
                  <a:pt x="1406525" y="819150"/>
                  <a:pt x="1473200" y="981075"/>
                  <a:pt x="1485900" y="984250"/>
                </a:cubicBezTo>
                <a:cubicBezTo>
                  <a:pt x="1498600" y="987425"/>
                  <a:pt x="1398587" y="741363"/>
                  <a:pt x="1400175" y="71755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32" idx="4"/>
          </p:cNvCxnSpPr>
          <p:nvPr/>
        </p:nvCxnSpPr>
        <p:spPr>
          <a:xfrm flipH="1" flipV="1">
            <a:off x="8143900" y="2786058"/>
            <a:ext cx="180950" cy="2095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44"/>
          <p:cNvGrpSpPr/>
          <p:nvPr/>
        </p:nvGrpSpPr>
        <p:grpSpPr>
          <a:xfrm>
            <a:off x="1000100" y="1928802"/>
            <a:ext cx="1481137" cy="906462"/>
            <a:chOff x="1000100" y="1571612"/>
            <a:chExt cx="1481137" cy="906462"/>
          </a:xfrm>
        </p:grpSpPr>
        <p:sp>
          <p:nvSpPr>
            <p:cNvPr id="41" name="Полилиния 40"/>
            <p:cNvSpPr/>
            <p:nvPr/>
          </p:nvSpPr>
          <p:spPr>
            <a:xfrm>
              <a:off x="1000100" y="1571612"/>
              <a:ext cx="1481137" cy="906462"/>
            </a:xfrm>
            <a:custGeom>
              <a:avLst/>
              <a:gdLst>
                <a:gd name="connsiteX0" fmla="*/ 1481137 w 1481137"/>
                <a:gd name="connsiteY0" fmla="*/ 36512 h 906462"/>
                <a:gd name="connsiteX1" fmla="*/ 985837 w 1481137"/>
                <a:gd name="connsiteY1" fmla="*/ 65087 h 906462"/>
                <a:gd name="connsiteX2" fmla="*/ 461962 w 1481137"/>
                <a:gd name="connsiteY2" fmla="*/ 427037 h 906462"/>
                <a:gd name="connsiteX3" fmla="*/ 42862 w 1481137"/>
                <a:gd name="connsiteY3" fmla="*/ 874712 h 906462"/>
                <a:gd name="connsiteX4" fmla="*/ 204787 w 1481137"/>
                <a:gd name="connsiteY4" fmla="*/ 617537 h 906462"/>
                <a:gd name="connsiteX5" fmla="*/ 23812 w 1481137"/>
                <a:gd name="connsiteY5" fmla="*/ 884237 h 906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1137" h="906462">
                  <a:moveTo>
                    <a:pt x="1481137" y="36512"/>
                  </a:moveTo>
                  <a:cubicBezTo>
                    <a:pt x="1318418" y="18256"/>
                    <a:pt x="1155699" y="0"/>
                    <a:pt x="985837" y="65087"/>
                  </a:cubicBezTo>
                  <a:cubicBezTo>
                    <a:pt x="815975" y="130174"/>
                    <a:pt x="619124" y="292100"/>
                    <a:pt x="461962" y="427037"/>
                  </a:cubicBezTo>
                  <a:cubicBezTo>
                    <a:pt x="304800" y="561974"/>
                    <a:pt x="85724" y="842962"/>
                    <a:pt x="42862" y="874712"/>
                  </a:cubicBezTo>
                  <a:cubicBezTo>
                    <a:pt x="0" y="906462"/>
                    <a:pt x="207962" y="615950"/>
                    <a:pt x="204787" y="617537"/>
                  </a:cubicBezTo>
                  <a:cubicBezTo>
                    <a:pt x="201612" y="619124"/>
                    <a:pt x="53974" y="842962"/>
                    <a:pt x="23812" y="884237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3" name="Прямая соединительная линия 42"/>
            <p:cNvCxnSpPr>
              <a:stCxn id="41" idx="3"/>
            </p:cNvCxnSpPr>
            <p:nvPr/>
          </p:nvCxnSpPr>
          <p:spPr>
            <a:xfrm flipV="1">
              <a:off x="1042962" y="2285992"/>
              <a:ext cx="242890" cy="1603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857620" y="1285860"/>
            <a:ext cx="1556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АСУ ЭП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85786" y="2285992"/>
            <a:ext cx="3357586" cy="314327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81576" y="2285992"/>
            <a:ext cx="3286148" cy="314327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714356"/>
            <a:ext cx="2714644" cy="10001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6FB4C-0279-4B5D-8FA6-6835E450DF7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8" name="Picture 6" descr="Large Document Filing System Designed To Manage The Biggest Files - DynaFile Document Manageme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30000" contrast="20000"/>
          </a:blip>
          <a:srcRect/>
          <a:stretch>
            <a:fillRect/>
          </a:stretch>
        </p:blipFill>
        <p:spPr bwMode="auto">
          <a:xfrm>
            <a:off x="6572264" y="3786190"/>
            <a:ext cx="1717374" cy="171451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357818" y="2428868"/>
            <a:ext cx="21431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Документы 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Регламенты 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Положения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Руководства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868" y="857232"/>
            <a:ext cx="1753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АСУ ЭП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2285992"/>
            <a:ext cx="3357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Программно -технический комплекс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«Планирование и мониторинг потребления энергии» 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Содержимое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071942"/>
            <a:ext cx="157163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Right"/>
            <a:lightRig rig="threePt" dir="t"/>
          </a:scene3d>
        </p:spPr>
      </p:pic>
      <p:pic>
        <p:nvPicPr>
          <p:cNvPr id="19" name="Содержимое 5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071942"/>
            <a:ext cx="14287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2500298" y="1785926"/>
            <a:ext cx="20717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572000" y="1785926"/>
            <a:ext cx="214314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28596" y="1000109"/>
            <a:ext cx="8229600" cy="321471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Основной базовый блок </a:t>
            </a:r>
          </a:p>
          <a:p>
            <a:pPr marL="0" indent="0" algn="ctr">
              <a:buFont typeface="Arial" charset="0"/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АСУ ЭП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Программно-технический комплекс «Планирование и мониторинг потребления энергии»  (ПТК ПМ). </a:t>
            </a:r>
          </a:p>
          <a:p>
            <a:pPr marL="0" indent="0" algn="just"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04080-6666-4555-9FD4-02078D47BD5E}" type="slidenum">
              <a:rPr lang="ru-RU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000264"/>
          </a:xfrm>
        </p:spPr>
        <p:txBody>
          <a:bodyPr rtlCol="0">
            <a:noAutofit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Программно-технический комплекс «Планирование и мониторинг потребления энергии» 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3571900"/>
          </a:xfrm>
        </p:spPr>
        <p:txBody>
          <a:bodyPr rtlCol="0">
            <a:normAutofit/>
          </a:bodyPr>
          <a:lstStyle/>
          <a:p>
            <a:pPr marL="0" indent="538163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Назначение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816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планирование, расчет и мониторинг ключевых показателей </a:t>
            </a:r>
            <a:r>
              <a:rPr lang="ru-RU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производства;</a:t>
            </a:r>
          </a:p>
          <a:p>
            <a:pPr marL="0" indent="538163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обеспечение точной и своевременной информацией, необходимой для принятия решений по снижению энергетических затрат предприятия.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DA5C6-95A5-4607-A53C-3E89A763084A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11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 ПТК ПМ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358188" cy="5500688"/>
          </a:xfrm>
        </p:spPr>
        <p:txBody>
          <a:bodyPr rtlCol="0">
            <a:noAutofit/>
          </a:bodyPr>
          <a:lstStyle/>
          <a:p>
            <a:pPr marL="174625" indent="-174625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программно-технический комплекс состоит из:</a:t>
            </a:r>
          </a:p>
          <a:p>
            <a:pPr marL="174625" indent="-174625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Источников данных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смежных информационных систем предприятия;</a:t>
            </a:r>
          </a:p>
          <a:p>
            <a:pPr marL="174625" indent="-174625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Серверной части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оборудования сервера и программного обеспечения;</a:t>
            </a:r>
          </a:p>
          <a:p>
            <a:pPr marL="174625" indent="-174625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Клиентской части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автоматизированных рабочих мест (АРМ) и программного обеспечения;</a:t>
            </a:r>
          </a:p>
          <a:p>
            <a:pPr marL="174625" indent="-174625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Средств передачи данных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линии связи, коммуникационное оборудование.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2C9A1-42D1-4E0B-8369-4481186B55C8}" type="slidenum">
              <a:rPr lang="ru-RU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ПТК ПМ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92D50-FC11-4143-AC4F-2536BCEB0D6F}" type="slidenum">
              <a:rPr lang="ru-RU"/>
              <a:pPr>
                <a:defRPr/>
              </a:pPr>
              <a:t>15</a:t>
            </a:fld>
            <a:endParaRPr lang="ru-RU"/>
          </a:p>
        </p:txBody>
      </p:sp>
      <p:pic>
        <p:nvPicPr>
          <p:cNvPr id="9221" name="Рисунок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38"/>
            <a:ext cx="528637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929322" y="1225689"/>
            <a:ext cx="292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Программное обеспечение ПТК ПМ работает с  различными базами данных  предприятия, не требуя дополнительных настроек.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 ПО ПТК ПМ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Серверной части – оборудования сервера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Веб-приложение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«Сервер ПТК ПМ» версии 3.0 –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разработка ЦЭТ РТ;</a:t>
            </a:r>
          </a:p>
          <a:p>
            <a:pPr lvl="0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Операционная система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2012 R2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Server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СУБД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Microsoft SQL Server 2012;</a:t>
            </a: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Веб-сервер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IIS 7.5;</a:t>
            </a:r>
          </a:p>
          <a:p>
            <a:pPr lvl="0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Фреймворк .NET 4.5Framework;</a:t>
            </a:r>
          </a:p>
          <a:p>
            <a:pPr lvl="0">
              <a:buNone/>
            </a:pP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Клиентской части – автоматизированных рабочих мест (АРМ):</a:t>
            </a:r>
          </a:p>
          <a:p>
            <a:pPr lvl="0"/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Операционная система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MicrosoftWindows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Веб-браузер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Explorer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10.0 и выше или другие браузеры.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D4A8C-36F0-4691-B072-7F795CFD878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79690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Ключевые показатели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энергоэффективности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5B1E-08AD-4B1C-914A-3188E83BFE0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3214710"/>
          </a:xfrm>
        </p:spPr>
        <p:txBody>
          <a:bodyPr>
            <a:normAutofit/>
          </a:bodyPr>
          <a:lstStyle/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Объёмы потребления энергии.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Отклонения объёмов от лимитов.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Отклонение объёмов от планов.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Удельные расходы энергии.</a:t>
            </a:r>
          </a:p>
          <a:p>
            <a:pPr marL="742950" indent="-742950">
              <a:buFontTx/>
              <a:buAutoNum type="arabicPeriod"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Отклонения удельных расходов от нормативных показателей. </a:t>
            </a:r>
            <a:endParaRPr lang="ru-RU" sz="2800" dirty="0">
              <a:solidFill>
                <a:srgbClr val="000099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952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572428" cy="571504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Сбор фактических показателей Расчёт удельных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91762-71B1-4CF2-B7AE-DDC746A00048}" type="slidenum">
              <a:rPr lang="ru-RU"/>
              <a:pPr>
                <a:defRPr/>
              </a:pPr>
              <a:t>18</a:t>
            </a:fld>
            <a:endParaRPr lang="ru-RU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857375"/>
            <a:ext cx="7286625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Содержимое 3" descr="C:\Users\Sasha\Desktop\БК_c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813" y="4357688"/>
            <a:ext cx="16430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ая выноска 6"/>
          <p:cNvSpPr/>
          <p:nvPr/>
        </p:nvSpPr>
        <p:spPr>
          <a:xfrm>
            <a:off x="357188" y="4357688"/>
            <a:ext cx="1466850" cy="538162"/>
          </a:xfrm>
          <a:prstGeom prst="wedgeRectCallout">
            <a:avLst>
              <a:gd name="adj1" fmla="val 82845"/>
              <a:gd name="adj2" fmla="val 7092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Шкала потребления энергоресурса</a:t>
            </a:r>
          </a:p>
        </p:txBody>
      </p:sp>
      <p:pic>
        <p:nvPicPr>
          <p:cNvPr id="13320" name="Содержимое 13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4214813"/>
            <a:ext cx="16430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ая выноска 8"/>
          <p:cNvSpPr/>
          <p:nvPr/>
        </p:nvSpPr>
        <p:spPr>
          <a:xfrm>
            <a:off x="3857625" y="4214813"/>
            <a:ext cx="1293813" cy="785812"/>
          </a:xfrm>
          <a:prstGeom prst="wedgeRectCallout">
            <a:avLst>
              <a:gd name="adj1" fmla="val 94100"/>
              <a:gd name="adj2" fmla="val 494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Шкала удельного потребления энергоресурса</a:t>
            </a:r>
          </a:p>
        </p:txBody>
      </p:sp>
      <p:sp>
        <p:nvSpPr>
          <p:cNvPr id="13322" name="TextBox 11"/>
          <p:cNvSpPr txBox="1">
            <a:spLocks noChangeArrowheads="1"/>
          </p:cNvSpPr>
          <p:nvPr/>
        </p:nvSpPr>
        <p:spPr bwMode="auto">
          <a:xfrm>
            <a:off x="857250" y="1428750"/>
            <a:ext cx="4835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График фактического потребления энергоресурса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9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643998" cy="79690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Анализ и фиксация причин отклонений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E9EA6-9C10-4A61-BA2B-E88F1C026A50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285750" y="1500188"/>
            <a:ext cx="3462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Отклонение от плана и лимита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428625" y="3357563"/>
            <a:ext cx="2587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Отклонение от лимита</a:t>
            </a:r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714875"/>
            <a:ext cx="624522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428625" y="4143375"/>
            <a:ext cx="334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Фиксация в журнале событий</a:t>
            </a:r>
          </a:p>
        </p:txBody>
      </p:sp>
      <p:pic>
        <p:nvPicPr>
          <p:cNvPr id="15" name="Содержимое 3" descr="C:\Users\Sasha\Desktop\БК_c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1571625"/>
            <a:ext cx="12858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ая выноска 15"/>
          <p:cNvSpPr/>
          <p:nvPr/>
        </p:nvSpPr>
        <p:spPr>
          <a:xfrm>
            <a:off x="7858125" y="1357313"/>
            <a:ext cx="1063625" cy="785812"/>
          </a:xfrm>
          <a:prstGeom prst="wedgeRectCallout">
            <a:avLst>
              <a:gd name="adj1" fmla="val -114680"/>
              <a:gd name="adj2" fmla="val 660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Отклонение от плана и от лимита на месяц</a:t>
            </a:r>
          </a:p>
        </p:txBody>
      </p:sp>
      <p:pic>
        <p:nvPicPr>
          <p:cNvPr id="14347" name="Содержимое 13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3357563"/>
            <a:ext cx="12858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ая выноска 17"/>
          <p:cNvSpPr/>
          <p:nvPr/>
        </p:nvSpPr>
        <p:spPr>
          <a:xfrm>
            <a:off x="7858125" y="3429000"/>
            <a:ext cx="1071563" cy="422275"/>
          </a:xfrm>
          <a:prstGeom prst="wedgeRectCallout">
            <a:avLst>
              <a:gd name="adj1" fmla="val -97389"/>
              <a:gd name="adj2" fmla="val 11256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Отклонение от нормы</a:t>
            </a:r>
          </a:p>
        </p:txBody>
      </p:sp>
      <p:sp>
        <p:nvSpPr>
          <p:cNvPr id="19" name="Овал 18"/>
          <p:cNvSpPr/>
          <p:nvPr/>
        </p:nvSpPr>
        <p:spPr>
          <a:xfrm>
            <a:off x="5715000" y="5500688"/>
            <a:ext cx="857250" cy="21431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2143125"/>
            <a:ext cx="5715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428625" y="2643188"/>
            <a:ext cx="285750" cy="42862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285750" y="2286000"/>
            <a:ext cx="285750" cy="285750"/>
          </a:xfrm>
          <a:prstGeom prst="actionButtonHelp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86000" y="2286000"/>
            <a:ext cx="285750" cy="50006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2643188" y="2143125"/>
            <a:ext cx="285750" cy="285750"/>
          </a:xfrm>
          <a:prstGeom prst="actionButtonHelp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6929438" y="5143500"/>
            <a:ext cx="2071687" cy="428625"/>
          </a:xfrm>
          <a:prstGeom prst="wedgeRectCallout">
            <a:avLst>
              <a:gd name="adj1" fmla="val -73970"/>
              <a:gd name="adj2" fmla="val 474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Комментарий инженера по факту отклонения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  <p:bldP spid="18" grpId="0" build="p" animBg="1"/>
      <p:bldP spid="2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86478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Осознание необходимости энергосбережения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257560"/>
          </a:xfrm>
        </p:spPr>
        <p:txBody>
          <a:bodyPr/>
          <a:lstStyle/>
          <a:p>
            <a:pPr marL="0" indent="363538"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Руководства и регламенты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3538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АСУ ЭП,</a:t>
            </a:r>
          </a:p>
          <a:p>
            <a:pPr marL="0" indent="363538" algn="ctr">
              <a:lnSpc>
                <a:spcPct val="15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разрабатываемые в соответствии с  ГОСТ Р ИСО 50001-2012</a:t>
            </a:r>
            <a:r>
              <a:rPr lang="ru-RU" sz="3600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83930-9C46-4642-8F88-ACEB9750C382}" type="slidenum">
              <a:rPr lang="ru-RU"/>
              <a:pPr>
                <a:defRPr/>
              </a:pPr>
              <a:t>20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1"/>
            <a:ext cx="8229600" cy="4911741"/>
          </a:xfrm>
        </p:spPr>
        <p:txBody>
          <a:bodyPr rtlCol="0"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Политика предприятия по эффективному использованию энергии;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Стандарт предприятия: «Система управления эффективным использованием энергии предприятия»;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Положение о стимулировании персонала за экономию энергетических ресурсов;.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Программы обучения и проведение обучения руководства предприятия и должностных лиц;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Комплекс приказов и распоряжений по предприятию;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Сертификация  по ГОСТ Р ИСО 50001-2012 осуществляется по требованию предприятия после внедрения АСУ ЭП 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C37C8-79FF-474D-81D6-24A1ACBF22B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683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Состав  РУКОВОДЯЩИХ документов 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" y="357188"/>
            <a:ext cx="8572531" cy="1071548"/>
          </a:xfrm>
        </p:spPr>
        <p:txBody>
          <a:bodyPr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Оперативное Управление на основе Информации  АСУ ЭП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i520twr2 smal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9058" y="2428868"/>
            <a:ext cx="833443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357688" y="3214688"/>
            <a:ext cx="857250" cy="785812"/>
          </a:xfrm>
          <a:prstGeom prst="can">
            <a:avLst>
              <a:gd name="adj" fmla="val 24931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Сервер </a:t>
            </a: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ПТК ПМ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6500826" y="5214941"/>
            <a:ext cx="2357437" cy="593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Энергоменеджеры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подразделений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" y="2500313"/>
            <a:ext cx="2297113" cy="3381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Руководство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29375" y="2500313"/>
            <a:ext cx="2476500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энергоменеджер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5286388"/>
            <a:ext cx="2286000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энергетик</a:t>
            </a:r>
          </a:p>
        </p:txBody>
      </p:sp>
      <p:sp>
        <p:nvSpPr>
          <p:cNvPr id="23" name="Стрелка влево 22"/>
          <p:cNvSpPr/>
          <p:nvPr/>
        </p:nvSpPr>
        <p:spPr>
          <a:xfrm rot="2043935">
            <a:off x="2570163" y="2300288"/>
            <a:ext cx="1177925" cy="357187"/>
          </a:xfrm>
          <a:prstGeom prst="leftArrow">
            <a:avLst/>
          </a:prstGeom>
          <a:solidFill>
            <a:srgbClr val="5826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лево 23"/>
          <p:cNvSpPr/>
          <p:nvPr/>
        </p:nvSpPr>
        <p:spPr>
          <a:xfrm rot="19300663">
            <a:off x="2522538" y="4002088"/>
            <a:ext cx="1182687" cy="357187"/>
          </a:xfrm>
          <a:prstGeom prst="leftArrow">
            <a:avLst/>
          </a:prstGeom>
          <a:solidFill>
            <a:srgbClr val="5826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8812957">
            <a:off x="5073650" y="2149475"/>
            <a:ext cx="1176338" cy="357188"/>
          </a:xfrm>
          <a:prstGeom prst="leftArrow">
            <a:avLst/>
          </a:prstGeom>
          <a:solidFill>
            <a:srgbClr val="5826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 rot="12832878">
            <a:off x="5169921" y="4041481"/>
            <a:ext cx="1204018" cy="346520"/>
          </a:xfrm>
          <a:prstGeom prst="leftArrow">
            <a:avLst/>
          </a:prstGeom>
          <a:solidFill>
            <a:srgbClr val="58267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83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428750"/>
            <a:ext cx="14954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929066"/>
            <a:ext cx="14954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357313"/>
            <a:ext cx="14954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3" y="4071950"/>
            <a:ext cx="149542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62606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build="p" animBg="1"/>
      <p:bldP spid="19" grpId="0" build="allAtOnce" animBg="1"/>
      <p:bldP spid="23" grpId="0" animBg="1"/>
      <p:bldP spid="24" grpId="0" animBg="1"/>
      <p:bldP spid="26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Экономическая эффективность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АСУ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ЭП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28596" y="1285860"/>
            <a:ext cx="4286280" cy="48577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Возможная экономия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энергоресурсов: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Ежегодно – 2-5%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течение первых 3 лет,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1-3%.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 rot="16200000">
            <a:off x="3386921" y="3328195"/>
            <a:ext cx="3357586" cy="558800"/>
          </a:xfrm>
          <a:prstGeom prst="triangle">
            <a:avLst>
              <a:gd name="adj" fmla="val 50000"/>
            </a:avLst>
          </a:prstGeom>
          <a:solidFill>
            <a:srgbClr val="6996C8"/>
          </a:solidFill>
          <a:ln w="12700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 rot="5400000">
            <a:off x="5143504" y="2143116"/>
            <a:ext cx="3357586" cy="2928958"/>
          </a:xfrm>
          <a:prstGeom prst="rect">
            <a:avLst/>
          </a:prstGeom>
          <a:solidFill>
            <a:srgbClr val="6996C8"/>
          </a:solidFill>
          <a:ln w="12700" algn="ctr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/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5429256" y="2071678"/>
            <a:ext cx="2714644" cy="2643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25000"/>
              </a:spcBef>
              <a:buClr>
                <a:schemeClr val="bg2"/>
              </a:buClr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Снижение энергопотребления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indent="-188913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Обнаружить потери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indent="-188913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 неактивные резервы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indent="-188913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мотивационные схемы для экономии энергии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0500" lvl="1" indent="-188913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Оптимизировать ее использование</a:t>
            </a:r>
            <a:endParaRPr lang="de-D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5B1E-08AD-4B1C-914A-3188E83BFE0C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429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22" grpId="0" animBg="1"/>
      <p:bldP spid="23" grpId="0" animBg="1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Этапы внедрения АСУ ЭП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1AA96-2DAA-4A09-9569-2583940E76DE}" type="slidenum">
              <a:rPr lang="ru-RU"/>
              <a:pPr>
                <a:defRPr/>
              </a:pPr>
              <a:t>24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213F32-8790-4E04-83A4-64B56BA73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C213F32-8790-4E04-83A4-64B56BA73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D485E6-6F71-4152-A743-6B23D66BF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32D485E6-6F71-4152-A743-6B23D66BF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32CED4-5D36-44E6-8764-29486B4EEA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E32CED4-5D36-44E6-8764-29486B4EEA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C69CD-48FE-4B65-AEFB-3AECEBD9D1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214C69CD-48FE-4B65-AEFB-3AECEBD9D1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358246" cy="5715040"/>
          </a:xfrm>
        </p:spPr>
        <p:txBody>
          <a:bodyPr rtlCol="0">
            <a:normAutofit fontScale="25000" lnSpcReduction="2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  <a:p>
            <a:pPr algn="ctr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Государственное автономное учреждение </a:t>
            </a:r>
          </a:p>
          <a:p>
            <a:pPr algn="ctr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«Центр энергосберегающих технологий Республики Татарстан при Кабинете Министров  Республики Татарстан»</a:t>
            </a:r>
          </a:p>
          <a:p>
            <a:pPr algn="ctr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	г. Казань, ул. </a:t>
            </a:r>
            <a:r>
              <a:rPr lang="ru-RU" sz="9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Ак</a:t>
            </a:r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 Губкина, 50, </a:t>
            </a:r>
          </a:p>
          <a:p>
            <a:pPr algn="ctr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тел. (843) 272 19 21(31), факс 2 72 99 69.</a:t>
            </a:r>
          </a:p>
          <a:p>
            <a:pPr algn="ctr" fontAlgn="auto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info@cetrt.ru</a:t>
            </a:r>
            <a:endParaRPr lang="ru-RU" sz="9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CA0F8-1BFA-4D62-A65F-4DA5D244A0C2}" type="slidenum">
              <a:rPr lang="ru-RU"/>
              <a:pPr>
                <a:defRPr/>
              </a:pPr>
              <a:t>25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0"/>
            <a:ext cx="2500298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86478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Мало затратные мероприятия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86478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затратные мероприятия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786478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Изменения технологий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786478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АВТОМАТИЗИРОВАННАЯ СИСТЕМА УПРАВЛЕНИЯ эффективным использованием энергии ПРЕДПРИЯТИЯ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(асу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эп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285860"/>
            <a:ext cx="8929718" cy="471490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 r="-100000" b="-10000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МЕСТО АСУ ЭП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7923F-788E-49E9-8906-91D53CF89D6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1106527" y="3463925"/>
            <a:ext cx="36433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14348" y="5286388"/>
            <a:ext cx="81439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15142" y="4571214"/>
            <a:ext cx="1714512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Осознание необходимости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071148"/>
            <a:ext cx="1857388" cy="12144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Малозатратные</a:t>
            </a:r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 мероприятия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3571082"/>
            <a:ext cx="1571636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Затратные мероприятия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8" y="2999578"/>
            <a:ext cx="1428760" cy="22860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Изменение технологии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72330" y="2214554"/>
            <a:ext cx="1142214" cy="30718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АСУ ЭП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598463" y="2884425"/>
            <a:ext cx="213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Экономия энергии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86710" y="5357826"/>
            <a:ext cx="68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512373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b="1" dirty="0">
              <a:solidFill>
                <a:srgbClr val="51237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642918"/>
            <a:ext cx="8358246" cy="5500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АСУ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ЭП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Запускает  непрерывные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 времени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процессы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снижения потребления энергетических ресурсов предприятия</a:t>
            </a:r>
          </a:p>
          <a:p>
            <a:pPr algn="ctr">
              <a:spcBef>
                <a:spcPct val="20000"/>
              </a:spcBef>
              <a:defRPr/>
            </a:pP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5B1E-08AD-4B1C-914A-3188E83BFE0C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4650" y="0"/>
            <a:ext cx="2419350" cy="57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79B8C-FCB2-4DDB-9BC2-A66B5D81B94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5852" y="142852"/>
            <a:ext cx="7326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управления АСУ ЭП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endCxn id="3" idx="5"/>
          </p:cNvCxnSpPr>
          <p:nvPr/>
        </p:nvCxnSpPr>
        <p:spPr>
          <a:xfrm>
            <a:off x="3071802" y="2928934"/>
            <a:ext cx="3036115" cy="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Равнобедренный треугольник 2"/>
          <p:cNvSpPr/>
          <p:nvPr/>
        </p:nvSpPr>
        <p:spPr>
          <a:xfrm>
            <a:off x="1500166" y="785794"/>
            <a:ext cx="6143668" cy="428628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руководство </a:t>
            </a:r>
          </a:p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Представитель </a:t>
            </a: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руководства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Управляющий </a:t>
            </a: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(объединение)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Управляющий (завод)</a:t>
            </a:r>
          </a:p>
          <a:p>
            <a:pPr algn="ctr"/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Производственный персонал</a:t>
            </a:r>
          </a:p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5072074"/>
            <a:ext cx="6143668" cy="1428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АСУ ЭП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2857488" y="5786454"/>
            <a:ext cx="1428760" cy="0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86182" y="5143512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Выполнение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r>
              <a:rPr lang="ru-RU" sz="1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Корректировка</a:t>
            </a:r>
            <a:endParaRPr lang="ru-RU" sz="1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28860" y="3786190"/>
            <a:ext cx="4286280" cy="0"/>
          </a:xfrm>
          <a:prstGeom prst="line">
            <a:avLst/>
          </a:prstGeom>
          <a:ln w="12700">
            <a:solidFill>
              <a:srgbClr val="00009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71868" y="2214554"/>
            <a:ext cx="2000264" cy="0"/>
          </a:xfrm>
          <a:prstGeom prst="line">
            <a:avLst/>
          </a:prstGeom>
          <a:ln w="12700">
            <a:solidFill>
              <a:srgbClr val="00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000232" y="4429132"/>
            <a:ext cx="5214974" cy="0"/>
          </a:xfrm>
          <a:prstGeom prst="line">
            <a:avLst/>
          </a:prstGeom>
          <a:ln w="12700">
            <a:solidFill>
              <a:srgbClr val="00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3" idx="1"/>
            <a:endCxn id="3" idx="5"/>
          </p:cNvCxnSpPr>
          <p:nvPr/>
        </p:nvCxnSpPr>
        <p:spPr>
          <a:xfrm rot="10800000" flipH="1">
            <a:off x="3036083" y="2928934"/>
            <a:ext cx="3071834" cy="0"/>
          </a:xfrm>
          <a:prstGeom prst="line">
            <a:avLst/>
          </a:prstGeom>
          <a:ln w="12700">
            <a:solidFill>
              <a:srgbClr val="0000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3100</TotalTime>
  <Words>499</Words>
  <Application>Microsoft Office PowerPoint</Application>
  <PresentationFormat>Экран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Осознание необходимости энергосбережения</vt:lpstr>
      <vt:lpstr>Мало затратные мероприятия</vt:lpstr>
      <vt:lpstr>затратные мероприятия</vt:lpstr>
      <vt:lpstr>Изменения технологий</vt:lpstr>
      <vt:lpstr>АВТОМАТИЗИРОВАННАЯ СИСТЕМА УПРАВЛЕНИЯ эффективным использованием энергии ПРЕДПРИЯТИЯ (асу эп)</vt:lpstr>
      <vt:lpstr>МЕСТО АСУ ЭП</vt:lpstr>
      <vt:lpstr>Слайд 8</vt:lpstr>
      <vt:lpstr>Слайд 9</vt:lpstr>
      <vt:lpstr>Слайд 10</vt:lpstr>
      <vt:lpstr>Слайд 11</vt:lpstr>
      <vt:lpstr>Слайд 12</vt:lpstr>
      <vt:lpstr>Программно-технический комплекс «Планирование и мониторинг потребления энергии» </vt:lpstr>
      <vt:lpstr>Состав ПТК ПМ</vt:lpstr>
      <vt:lpstr>Структура ПТК ПМ</vt:lpstr>
      <vt:lpstr>Состав ПО ПТК ПМ</vt:lpstr>
      <vt:lpstr>Ключевые показатели энергоэффективности</vt:lpstr>
      <vt:lpstr>Сбор фактических показателей Расчёт удельных</vt:lpstr>
      <vt:lpstr>Анализ и фиксация причин отклонений</vt:lpstr>
      <vt:lpstr>Слайд 20</vt:lpstr>
      <vt:lpstr>Состав  РУКОВОДЯЩИХ документов  </vt:lpstr>
      <vt:lpstr>Оперативное Управление на основе Информации  АСУ ЭП</vt:lpstr>
      <vt:lpstr>Экономическая эффективность  АСУ ЭП</vt:lpstr>
      <vt:lpstr>Этапы внедрения АСУ ЭП</vt:lpstr>
      <vt:lpstr>Слайд 25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dinara</dc:creator>
  <cp:lastModifiedBy>Титов</cp:lastModifiedBy>
  <cp:revision>383</cp:revision>
  <dcterms:created xsi:type="dcterms:W3CDTF">2014-06-03T07:19:51Z</dcterms:created>
  <dcterms:modified xsi:type="dcterms:W3CDTF">2015-03-18T12:55:28Z</dcterms:modified>
</cp:coreProperties>
</file>